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540" r:id="rId2"/>
    <p:sldId id="2007577194" r:id="rId3"/>
    <p:sldId id="2007577195" r:id="rId4"/>
    <p:sldId id="2007577170" r:id="rId5"/>
    <p:sldId id="258" r:id="rId6"/>
    <p:sldId id="2007577177" r:id="rId7"/>
    <p:sldId id="2007577181" r:id="rId8"/>
    <p:sldId id="2007577182" r:id="rId9"/>
    <p:sldId id="2007577183" r:id="rId10"/>
    <p:sldId id="2007577184" r:id="rId11"/>
    <p:sldId id="2007577185" r:id="rId12"/>
    <p:sldId id="2007577186" r:id="rId13"/>
    <p:sldId id="2007577178" r:id="rId14"/>
    <p:sldId id="2007577179" r:id="rId15"/>
    <p:sldId id="2007577189" r:id="rId16"/>
    <p:sldId id="2007577191" r:id="rId17"/>
    <p:sldId id="2007577192" r:id="rId18"/>
    <p:sldId id="2007577197" r:id="rId19"/>
    <p:sldId id="2007577190" r:id="rId20"/>
    <p:sldId id="2007577199" r:id="rId21"/>
    <p:sldId id="2007577200" r:id="rId22"/>
    <p:sldId id="2007577201" r:id="rId23"/>
    <p:sldId id="2007577202" r:id="rId24"/>
    <p:sldId id="2007577203" r:id="rId25"/>
    <p:sldId id="2007577196" r:id="rId26"/>
    <p:sldId id="2007577205" r:id="rId27"/>
    <p:sldId id="2007577180" r:id="rId28"/>
    <p:sldId id="2007577207" r:id="rId29"/>
    <p:sldId id="2007577208" r:id="rId30"/>
    <p:sldId id="2007577209" r:id="rId31"/>
    <p:sldId id="2007577211" r:id="rId32"/>
    <p:sldId id="2007577210" r:id="rId33"/>
    <p:sldId id="2007577165" r:id="rId34"/>
    <p:sldId id="2007577173" r:id="rId35"/>
  </p:sldIdLst>
  <p:sldSz cx="18288000" cy="10287000"/>
  <p:notesSz cx="6858000" cy="9144000"/>
  <p:embeddedFontLst>
    <p:embeddedFont>
      <p:font typeface="Segoe UI Black" panose="020B0A02040204020203" pitchFamily="34" charset="0"/>
      <p:bold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DD"/>
    <a:srgbClr val="FFF8E1"/>
    <a:srgbClr val="FFFFFF"/>
    <a:srgbClr val="F6E7E6"/>
    <a:srgbClr val="FFD5D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168" autoAdjust="0"/>
  </p:normalViewPr>
  <p:slideViewPr>
    <p:cSldViewPr>
      <p:cViewPr varScale="1">
        <p:scale>
          <a:sx n="61" d="100"/>
          <a:sy n="61" d="100"/>
        </p:scale>
        <p:origin x="5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C4FA4-3FB4-4FA8-9080-418A1BB6879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2810D-E55E-411F-914E-171EC778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8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810D-E55E-411F-914E-171EC7780D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4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810D-E55E-411F-914E-171EC7780D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5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810D-E55E-411F-914E-171EC7780D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22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21.png"/><Relationship Id="rId4" Type="http://schemas.openxmlformats.org/officeDocument/2006/relationships/image" Target="../media/image46.sv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0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21.png"/><Relationship Id="rId4" Type="http://schemas.openxmlformats.org/officeDocument/2006/relationships/image" Target="../media/image46.sv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21.png"/><Relationship Id="rId4" Type="http://schemas.openxmlformats.org/officeDocument/2006/relationships/image" Target="../media/image46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22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6782" y="3429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4482" y="2286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1057" y="38862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3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2807" y="80010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4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5932" y="18288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6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56457" y="3429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7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56457" y="3429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8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3957" y="68580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9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5482" y="2050257"/>
            <a:ext cx="685800" cy="80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99282" y="80010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1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42182" y="33147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3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682" y="72009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4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85007" y="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9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7457" y="9479757"/>
            <a:ext cx="685800" cy="80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4482" y="52578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31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1057" y="342901"/>
            <a:ext cx="685800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8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810045" y="4169957"/>
            <a:ext cx="147488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81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Group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962325"/>
              </p:ext>
            </p:extLst>
          </p:nvPr>
        </p:nvGraphicFramePr>
        <p:xfrm>
          <a:off x="3855245" y="521495"/>
          <a:ext cx="10470356" cy="1178718"/>
        </p:xfrm>
        <a:graphic>
          <a:graphicData uri="http://schemas.openxmlformats.org/drawingml/2006/table">
            <a:tbl>
              <a:tblPr/>
              <a:tblGrid>
                <a:gridCol w="1047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8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6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 </a:t>
                      </a:r>
                      <a:r>
                        <a:rPr kumimoji="0" lang="en-US" sz="6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vi-VN" sz="6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iểu học Đoàn Khuê</a:t>
                      </a:r>
                      <a:endParaRPr kumimoji="0" 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2872" marR="102872" marT="68580" marB="6858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WordArt 10"/>
          <p:cNvSpPr>
            <a:spLocks noChangeArrowheads="1" noChangeShapeType="1" noTextEdit="1"/>
          </p:cNvSpPr>
          <p:nvPr/>
        </p:nvSpPr>
        <p:spPr bwMode="auto">
          <a:xfrm>
            <a:off x="996269" y="1834995"/>
            <a:ext cx="16188303" cy="15573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8"/>
              </a:avLst>
            </a:prstTxWarp>
          </a:bodyPr>
          <a:lstStyle/>
          <a:p>
            <a:pPr algn="ctr">
              <a:defRPr/>
            </a:pPr>
            <a:r>
              <a:rPr lang="vi-VN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  <a:endParaRPr lang="en-US" sz="54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 THẦY CÔ GIÁO</a:t>
            </a:r>
            <a:r>
              <a:rPr lang="en-US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6782" y="6034568"/>
            <a:ext cx="8863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</a:t>
            </a:r>
            <a:r>
              <a:rPr lang="en-US" sz="6000" b="1" i="1" dirty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viên</a:t>
            </a:r>
            <a:r>
              <a:rPr lang="en-US" sz="6000" b="1" i="1" dirty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Đặng</a:t>
            </a:r>
            <a:r>
              <a:rPr lang="en-US" sz="6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Ngọc</a:t>
            </a:r>
            <a:r>
              <a:rPr lang="en-US" sz="6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smtClean="0">
                <a:solidFill>
                  <a:srgbClr val="0000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Ánh</a:t>
            </a:r>
            <a:endParaRPr lang="en-GB" sz="6000" b="1" i="1" dirty="0">
              <a:solidFill>
                <a:srgbClr val="0000F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>
            <a:off x="17021176" y="8267700"/>
            <a:ext cx="990600" cy="1714500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 descr="A group of kids standing next to letters&#10;&#10;Description automatically generated">
            <a:extLst>
              <a:ext uri="{FF2B5EF4-FFF2-40B4-BE49-F238E27FC236}">
                <a16:creationId xmlns:a16="http://schemas.microsoft.com/office/drawing/2014/main" id="{423F888A-7A38-7F23-7B0B-DE50D1502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16" y="7181603"/>
            <a:ext cx="3253285" cy="32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4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463556" y="657517"/>
            <a:ext cx="16997435" cy="3280385"/>
            <a:chOff x="624984" y="803247"/>
            <a:chExt cx="15839148" cy="4237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740727" y="803247"/>
              <a:ext cx="15723405" cy="4237345"/>
              <a:chOff x="854295" y="554868"/>
              <a:chExt cx="15723405" cy="4237345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854295" y="2297755"/>
                <a:ext cx="15723405" cy="249445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163213" y="554868"/>
                <a:ext cx="12252938" cy="105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LỚP</a:t>
                </a:r>
                <a:endParaRPr lang="en-US" sz="8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624984" y="2862655"/>
              <a:ext cx="2053291" cy="1861418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402862" y="2076845"/>
            <a:ext cx="14225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 RAP IQ . TẢI VỀ 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05517" y="4385426"/>
            <a:ext cx="7124700" cy="4572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3065528" y="3593450"/>
            <a:ext cx="10117072" cy="531878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B1350158-9F14-0FD9-3B56-3D86658CDFB6}"/>
              </a:ext>
            </a:extLst>
          </p:cNvPr>
          <p:cNvSpPr txBox="1"/>
          <p:nvPr/>
        </p:nvSpPr>
        <p:spPr>
          <a:xfrm>
            <a:off x="2971800" y="4451319"/>
            <a:ext cx="10767422" cy="249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1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4</a:t>
            </a:r>
            <a:endParaRPr lang="vi-VN" sz="1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601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357502" y="745201"/>
            <a:ext cx="17178215" cy="3280385"/>
            <a:chOff x="456523" y="803247"/>
            <a:chExt cx="16007609" cy="4237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740727" y="803247"/>
              <a:ext cx="15723405" cy="4237345"/>
              <a:chOff x="854295" y="554868"/>
              <a:chExt cx="15723405" cy="4237345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854295" y="2297755"/>
                <a:ext cx="15723405" cy="249445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163213" y="554868"/>
                <a:ext cx="12252938" cy="105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LỚP</a:t>
                </a:r>
                <a:endParaRPr lang="en-US" sz="8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456523" y="2709936"/>
              <a:ext cx="2221752" cy="2014137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402862" y="2076845"/>
            <a:ext cx="14225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409765" y="4178676"/>
            <a:ext cx="17178215" cy="1931111"/>
            <a:chOff x="456523" y="2546134"/>
            <a:chExt cx="16007609" cy="249445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B0F9679-C4F8-F411-26B7-F8307A471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740727" y="2546134"/>
              <a:ext cx="15723405" cy="2494458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456523" y="2709936"/>
              <a:ext cx="2221752" cy="2014137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741726" y="4420957"/>
            <a:ext cx="147939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197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96CB132-B966-7088-2624-0B77A16F4D76}"/>
              </a:ext>
            </a:extLst>
          </p:cNvPr>
          <p:cNvGrpSpPr/>
          <p:nvPr/>
        </p:nvGrpSpPr>
        <p:grpSpPr>
          <a:xfrm>
            <a:off x="662489" y="745201"/>
            <a:ext cx="16873228" cy="3280385"/>
            <a:chOff x="854295" y="554868"/>
            <a:chExt cx="15723405" cy="4237345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2B0F9679-C4F8-F411-26B7-F8307A471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854295" y="2297755"/>
              <a:ext cx="15723405" cy="24944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626798-F674-D229-2889-A421EED9D0E9}"/>
                </a:ext>
              </a:extLst>
            </p:cNvPr>
            <p:cNvSpPr txBox="1"/>
            <p:nvPr/>
          </p:nvSpPr>
          <p:spPr>
            <a:xfrm>
              <a:off x="3163213" y="554868"/>
              <a:ext cx="12252938" cy="1050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 I: SINH HOẠT LỚP</a:t>
              </a:r>
              <a:endParaRPr lang="en-US" sz="8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174292" y="2094474"/>
            <a:ext cx="17178215" cy="1931111"/>
            <a:chOff x="456523" y="2546134"/>
            <a:chExt cx="16007609" cy="249445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B0F9679-C4F8-F411-26B7-F8307A471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740727" y="2546134"/>
              <a:ext cx="15723405" cy="2494458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456523" y="2709936"/>
              <a:ext cx="2221752" cy="2014137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209800" y="2221282"/>
            <a:ext cx="147939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93980" y="3780548"/>
            <a:ext cx="17010245" cy="6185214"/>
          </a:xfrm>
          <a:prstGeom prst="roundRect">
            <a:avLst/>
          </a:prstGeom>
          <a:solidFill>
            <a:srgbClr val="FFF8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4152900"/>
            <a:ext cx="1688072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video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24/3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HKIMO, IKMC….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270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0" y="807203"/>
            <a:ext cx="17526000" cy="4336298"/>
            <a:chOff x="740727" y="1384404"/>
            <a:chExt cx="15528705" cy="375909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1555480" y="1384404"/>
              <a:ext cx="14713952" cy="3759096"/>
              <a:chOff x="1669048" y="1136025"/>
              <a:chExt cx="14713952" cy="3759096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1669048" y="2354762"/>
                <a:ext cx="14713952" cy="254035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418141" y="1136025"/>
                <a:ext cx="12252938" cy="880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THEO CHỦ ĐỀ</a:t>
                </a:r>
                <a:endParaRPr lang="en-US" sz="6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740727" y="2629274"/>
              <a:ext cx="2535443" cy="2298514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286000" y="2887359"/>
            <a:ext cx="15240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 TRÁNH BỊ XÂM HẠI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561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82411"/>
            <a:ext cx="12323219" cy="65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66700"/>
            <a:ext cx="135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7962900"/>
            <a:ext cx="1729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"Do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rửa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giận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gậy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."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1714500"/>
            <a:ext cx="7772400" cy="65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66700"/>
            <a:ext cx="135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247900"/>
            <a:ext cx="9555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"Do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rửa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giận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gậy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."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81000" y="6362700"/>
            <a:ext cx="853440" cy="822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62103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803910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1714500"/>
            <a:ext cx="7772400" cy="65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66700"/>
            <a:ext cx="135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1609070"/>
            <a:ext cx="955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009900"/>
            <a:ext cx="9448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1714500"/>
            <a:ext cx="7772400" cy="65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66700"/>
            <a:ext cx="135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1609070"/>
            <a:ext cx="955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949030"/>
            <a:ext cx="9585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allpaper, Light, Graphic Background Images, Theater Curtain Curtain  Blind Protective Covering Background Photo Background PNG and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211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324100"/>
            <a:ext cx="1310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DIỄN TIỂU PHẨM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F535AB4-76CE-823D-99FA-F489DE3321DA}"/>
              </a:ext>
            </a:extLst>
          </p:cNvPr>
          <p:cNvGrpSpPr/>
          <p:nvPr/>
        </p:nvGrpSpPr>
        <p:grpSpPr>
          <a:xfrm>
            <a:off x="105785" y="136071"/>
            <a:ext cx="1275332" cy="1524000"/>
            <a:chOff x="6275849" y="1677448"/>
            <a:chExt cx="971443" cy="971443"/>
          </a:xfrm>
        </p:grpSpPr>
        <p:sp>
          <p:nvSpPr>
            <p:cNvPr id="15" name="Freeform 15"/>
            <p:cNvSpPr/>
            <p:nvPr/>
          </p:nvSpPr>
          <p:spPr>
            <a:xfrm>
              <a:off x="6275849" y="2056791"/>
              <a:ext cx="592100" cy="592100"/>
            </a:xfrm>
            <a:custGeom>
              <a:avLst/>
              <a:gdLst/>
              <a:ahLst/>
              <a:cxnLst/>
              <a:rect l="l" t="t" r="r" b="b"/>
              <a:pathLst>
                <a:path w="592100" h="592100">
                  <a:moveTo>
                    <a:pt x="0" y="0"/>
                  </a:moveTo>
                  <a:lnTo>
                    <a:pt x="592100" y="0"/>
                  </a:lnTo>
                  <a:lnTo>
                    <a:pt x="592100" y="592100"/>
                  </a:lnTo>
                  <a:lnTo>
                    <a:pt x="0" y="59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867949" y="1677448"/>
              <a:ext cx="379343" cy="379343"/>
            </a:xfrm>
            <a:custGeom>
              <a:avLst/>
              <a:gdLst/>
              <a:ahLst/>
              <a:cxnLst/>
              <a:rect l="l" t="t" r="r" b="b"/>
              <a:pathLst>
                <a:path w="379343" h="379343">
                  <a:moveTo>
                    <a:pt x="0" y="0"/>
                  </a:moveTo>
                  <a:lnTo>
                    <a:pt x="379343" y="0"/>
                  </a:lnTo>
                  <a:lnTo>
                    <a:pt x="379343" y="379343"/>
                  </a:lnTo>
                  <a:lnTo>
                    <a:pt x="0" y="379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5">
            <a:extLst>
              <a:ext uri="{FF2B5EF4-FFF2-40B4-BE49-F238E27FC236}">
                <a16:creationId xmlns:a16="http://schemas.microsoft.com/office/drawing/2014/main" id="{FFAF904F-00D7-0B7D-C834-2774718AD557}"/>
              </a:ext>
            </a:extLst>
          </p:cNvPr>
          <p:cNvSpPr/>
          <p:nvPr/>
        </p:nvSpPr>
        <p:spPr>
          <a:xfrm>
            <a:off x="634357" y="2019300"/>
            <a:ext cx="16980516" cy="6991422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A81F9C-8B14-9D24-E0F9-27214B1F3F62}"/>
              </a:ext>
            </a:extLst>
          </p:cNvPr>
          <p:cNvGrpSpPr/>
          <p:nvPr/>
        </p:nvGrpSpPr>
        <p:grpSpPr>
          <a:xfrm>
            <a:off x="4495800" y="349065"/>
            <a:ext cx="9144000" cy="2715560"/>
            <a:chOff x="5715000" y="-2492552"/>
            <a:chExt cx="6324600" cy="2686859"/>
          </a:xfrm>
        </p:grpSpPr>
        <p:sp>
          <p:nvSpPr>
            <p:cNvPr id="36" name="Round Same Side Corner Rectangle 11">
              <a:extLst>
                <a:ext uri="{FF2B5EF4-FFF2-40B4-BE49-F238E27FC236}">
                  <a16:creationId xmlns:a16="http://schemas.microsoft.com/office/drawing/2014/main" id="{835A93C1-FC1E-7969-E8FA-FC3923C25D4E}"/>
                </a:ext>
              </a:extLst>
            </p:cNvPr>
            <p:cNvSpPr/>
            <p:nvPr/>
          </p:nvSpPr>
          <p:spPr>
            <a:xfrm flipV="1">
              <a:off x="5715000" y="-2492552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00B0F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46F21A-CDD4-DCBA-6EF4-E0923BAF12D5}"/>
                </a:ext>
              </a:extLst>
            </p:cNvPr>
            <p:cNvSpPr txBox="1"/>
            <p:nvPr/>
          </p:nvSpPr>
          <p:spPr>
            <a:xfrm>
              <a:off x="6515100" y="-2333239"/>
              <a:ext cx="4724400" cy="252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221200" y="8633460"/>
            <a:ext cx="990600" cy="1714500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17" y="8773886"/>
            <a:ext cx="1371600" cy="1524000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 descr="A group of kids standing next to letters&#10;&#10;Description automatically generated">
            <a:extLst>
              <a:ext uri="{FF2B5EF4-FFF2-40B4-BE49-F238E27FC236}">
                <a16:creationId xmlns:a16="http://schemas.microsoft.com/office/drawing/2014/main" id="{423F888A-7A38-7F23-7B0B-DE50D1502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30" y="259306"/>
            <a:ext cx="3253285" cy="32532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2586481"/>
            <a:ext cx="1295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</a:rPr>
              <a:t>Người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tôi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yêu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tôi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thương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1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allpaper, Light, Graphic Background Images, Theater Curtain Curtain  Blind Protective Covering Background Photo Background PNG and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211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324100"/>
            <a:ext cx="1363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BÁO CÁO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1714500"/>
            <a:ext cx="7772400" cy="65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66700"/>
            <a:ext cx="135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1609070"/>
            <a:ext cx="955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949030"/>
            <a:ext cx="9585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allpaper, Light, Graphic Background Images, Theater Curtain Curtain  Blind Protective Covering Background Photo Background PNG and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211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324100"/>
            <a:ext cx="1310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DIỄN TIỂU PHẨM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allpaper, Light, Graphic Background Images, Theater Curtain Curtain  Blind Protective Covering Background Photo Background PNG and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211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324100"/>
            <a:ext cx="1363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BÁO CÁO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1714500"/>
            <a:ext cx="7772400" cy="655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66700"/>
            <a:ext cx="135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1609070"/>
            <a:ext cx="955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949030"/>
            <a:ext cx="9585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2196178" flipH="1">
            <a:off x="17112824" y="576476"/>
            <a:ext cx="553369" cy="1196851"/>
          </a:xfrm>
          <a:custGeom>
            <a:avLst/>
            <a:gdLst/>
            <a:ahLst/>
            <a:cxnLst/>
            <a:rect l="l" t="t" r="r" b="b"/>
            <a:pathLst>
              <a:path w="498346" h="870473">
                <a:moveTo>
                  <a:pt x="498346" y="0"/>
                </a:moveTo>
                <a:lnTo>
                  <a:pt x="0" y="0"/>
                </a:lnTo>
                <a:lnTo>
                  <a:pt x="0" y="870473"/>
                </a:lnTo>
                <a:lnTo>
                  <a:pt x="498346" y="870473"/>
                </a:lnTo>
                <a:lnTo>
                  <a:pt x="4983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28600" y="16317"/>
            <a:ext cx="1345045" cy="1361535"/>
          </a:xfrm>
          <a:custGeom>
            <a:avLst/>
            <a:gdLst/>
            <a:ahLst/>
            <a:cxnLst/>
            <a:rect l="l" t="t" r="r" b="b"/>
            <a:pathLst>
              <a:path w="951357" h="951357">
                <a:moveTo>
                  <a:pt x="0" y="0"/>
                </a:moveTo>
                <a:lnTo>
                  <a:pt x="951356" y="0"/>
                </a:lnTo>
                <a:lnTo>
                  <a:pt x="951356" y="951357"/>
                </a:lnTo>
                <a:lnTo>
                  <a:pt x="0" y="951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567E0-F9CB-124B-5D3F-7C34D8D2232E}"/>
              </a:ext>
            </a:extLst>
          </p:cNvPr>
          <p:cNvGrpSpPr/>
          <p:nvPr/>
        </p:nvGrpSpPr>
        <p:grpSpPr>
          <a:xfrm>
            <a:off x="898490" y="408767"/>
            <a:ext cx="6781800" cy="8162754"/>
            <a:chOff x="195297" y="-587426"/>
            <a:chExt cx="6781800" cy="85652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57C1B14-CB84-E55D-881D-FCFCFF251D83}"/>
                </a:ext>
              </a:extLst>
            </p:cNvPr>
            <p:cNvSpPr/>
            <p:nvPr/>
          </p:nvSpPr>
          <p:spPr>
            <a:xfrm>
              <a:off x="195297" y="-195300"/>
              <a:ext cx="6781800" cy="81730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BƯỚC XỬ LÍ TÌNH </a:t>
              </a:r>
              <a:r>
                <a:rPr lang="vi-VN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NGUY CƠ XÂM HẠI THÂN THỂ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64795C5-FB70-F333-87FC-6F6778BE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27606" y="-587426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BF8852-059F-26CE-D466-F3D1BDDACB3A}"/>
              </a:ext>
            </a:extLst>
          </p:cNvPr>
          <p:cNvSpPr/>
          <p:nvPr/>
        </p:nvSpPr>
        <p:spPr>
          <a:xfrm>
            <a:off x="8001000" y="305386"/>
            <a:ext cx="9268772" cy="2144932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ED214E2-7DFB-6F14-61B0-482F4F9CF47B}"/>
              </a:ext>
            </a:extLst>
          </p:cNvPr>
          <p:cNvSpPr/>
          <p:nvPr/>
        </p:nvSpPr>
        <p:spPr>
          <a:xfrm>
            <a:off x="8001000" y="2702362"/>
            <a:ext cx="9402496" cy="2123665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rgbClr val="FFF3CD"/>
          </a:solidFill>
          <a:ln>
            <a:solidFill>
              <a:srgbClr val="FFF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CE9682C-B8B0-DD46-E08D-C3EDBF946854}"/>
              </a:ext>
            </a:extLst>
          </p:cNvPr>
          <p:cNvSpPr/>
          <p:nvPr/>
        </p:nvSpPr>
        <p:spPr>
          <a:xfrm>
            <a:off x="8077200" y="5130800"/>
            <a:ext cx="9192572" cy="2080763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BƯỚC 3: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DA7A4FC9-A7BF-FC7B-2601-EADBAD111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7465"/>
          <a:stretch/>
        </p:blipFill>
        <p:spPr>
          <a:xfrm>
            <a:off x="1920235" y="7433825"/>
            <a:ext cx="4738310" cy="3200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AE80353-7B86-4C75-9B02-5A12DB797FFD}"/>
              </a:ext>
            </a:extLst>
          </p:cNvPr>
          <p:cNvSpPr/>
          <p:nvPr/>
        </p:nvSpPr>
        <p:spPr>
          <a:xfrm>
            <a:off x="7680290" y="7376597"/>
            <a:ext cx="10455310" cy="2076998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Phối hợp tìm cách giải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78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96CB132-B966-7088-2624-0B77A16F4D76}"/>
              </a:ext>
            </a:extLst>
          </p:cNvPr>
          <p:cNvGrpSpPr/>
          <p:nvPr/>
        </p:nvGrpSpPr>
        <p:grpSpPr>
          <a:xfrm>
            <a:off x="1537940" y="2517025"/>
            <a:ext cx="13930659" cy="2723600"/>
            <a:chOff x="2122015" y="2941587"/>
            <a:chExt cx="16674013" cy="2540359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2B0F9679-C4F8-F411-26B7-F8307A471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122015" y="2941587"/>
              <a:ext cx="16674013" cy="254035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626798-F674-D229-2889-A421EED9D0E9}"/>
                </a:ext>
              </a:extLst>
            </p:cNvPr>
            <p:cNvSpPr txBox="1"/>
            <p:nvPr/>
          </p:nvSpPr>
          <p:spPr>
            <a:xfrm>
              <a:off x="4068799" y="3344133"/>
              <a:ext cx="14179993" cy="153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6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02DA5F-C147-9030-2C22-402C2F049156}"/>
              </a:ext>
            </a:extLst>
          </p:cNvPr>
          <p:cNvGrpSpPr/>
          <p:nvPr/>
        </p:nvGrpSpPr>
        <p:grpSpPr>
          <a:xfrm>
            <a:off x="2631722" y="346190"/>
            <a:ext cx="6151107" cy="1937689"/>
            <a:chOff x="4297091" y="-7"/>
            <a:chExt cx="8686800" cy="1673687"/>
          </a:xfrm>
        </p:grpSpPr>
        <p:sp>
          <p:nvSpPr>
            <p:cNvPr id="25" name="Round Same Side Corner Rectangle 11">
              <a:extLst>
                <a:ext uri="{FF2B5EF4-FFF2-40B4-BE49-F238E27FC236}">
                  <a16:creationId xmlns:a16="http://schemas.microsoft.com/office/drawing/2014/main" id="{B914503B-B6D6-D531-D36F-D63DEA59952F}"/>
                </a:ext>
              </a:extLst>
            </p:cNvPr>
            <p:cNvSpPr/>
            <p:nvPr/>
          </p:nvSpPr>
          <p:spPr>
            <a:xfrm flipV="1">
              <a:off x="4297091" y="-7"/>
              <a:ext cx="8686800" cy="1673687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FFF8E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AC9D29-13C1-795C-BBBC-CA335B2BABDA}"/>
                </a:ext>
              </a:extLst>
            </p:cNvPr>
            <p:cNvSpPr txBox="1"/>
            <p:nvPr/>
          </p:nvSpPr>
          <p:spPr>
            <a:xfrm>
              <a:off x="4601891" y="318302"/>
              <a:ext cx="8077199" cy="103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6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6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endPara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5097" y="5672209"/>
            <a:ext cx="167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63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2196178" flipH="1">
            <a:off x="17112824" y="576476"/>
            <a:ext cx="553369" cy="1196851"/>
          </a:xfrm>
          <a:custGeom>
            <a:avLst/>
            <a:gdLst/>
            <a:ahLst/>
            <a:cxnLst/>
            <a:rect l="l" t="t" r="r" b="b"/>
            <a:pathLst>
              <a:path w="498346" h="870473">
                <a:moveTo>
                  <a:pt x="498346" y="0"/>
                </a:moveTo>
                <a:lnTo>
                  <a:pt x="0" y="0"/>
                </a:lnTo>
                <a:lnTo>
                  <a:pt x="0" y="870473"/>
                </a:lnTo>
                <a:lnTo>
                  <a:pt x="498346" y="870473"/>
                </a:lnTo>
                <a:lnTo>
                  <a:pt x="4983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28600" y="16317"/>
            <a:ext cx="1345045" cy="1361535"/>
          </a:xfrm>
          <a:custGeom>
            <a:avLst/>
            <a:gdLst/>
            <a:ahLst/>
            <a:cxnLst/>
            <a:rect l="l" t="t" r="r" b="b"/>
            <a:pathLst>
              <a:path w="951357" h="951357">
                <a:moveTo>
                  <a:pt x="0" y="0"/>
                </a:moveTo>
                <a:lnTo>
                  <a:pt x="951356" y="0"/>
                </a:lnTo>
                <a:lnTo>
                  <a:pt x="951356" y="951357"/>
                </a:lnTo>
                <a:lnTo>
                  <a:pt x="0" y="951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567E0-F9CB-124B-5D3F-7C34D8D2232E}"/>
              </a:ext>
            </a:extLst>
          </p:cNvPr>
          <p:cNvGrpSpPr/>
          <p:nvPr/>
        </p:nvGrpSpPr>
        <p:grpSpPr>
          <a:xfrm>
            <a:off x="898490" y="408767"/>
            <a:ext cx="6781800" cy="8162754"/>
            <a:chOff x="195297" y="-587426"/>
            <a:chExt cx="6781800" cy="85652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57C1B14-CB84-E55D-881D-FCFCFF251D83}"/>
                </a:ext>
              </a:extLst>
            </p:cNvPr>
            <p:cNvSpPr/>
            <p:nvPr/>
          </p:nvSpPr>
          <p:spPr>
            <a:xfrm>
              <a:off x="195297" y="-195300"/>
              <a:ext cx="6781800" cy="81730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BƯỚC XỬ LÍ TÌNH </a:t>
              </a:r>
              <a:r>
                <a:rPr lang="vi-VN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NGUY CƠ XÂM HẠI THÂN THỂ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64795C5-FB70-F333-87FC-6F6778BE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27606" y="-587426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BF8852-059F-26CE-D466-F3D1BDDACB3A}"/>
              </a:ext>
            </a:extLst>
          </p:cNvPr>
          <p:cNvSpPr/>
          <p:nvPr/>
        </p:nvSpPr>
        <p:spPr>
          <a:xfrm>
            <a:off x="8001000" y="305386"/>
            <a:ext cx="9268772" cy="2144932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ED214E2-7DFB-6F14-61B0-482F4F9CF47B}"/>
              </a:ext>
            </a:extLst>
          </p:cNvPr>
          <p:cNvSpPr/>
          <p:nvPr/>
        </p:nvSpPr>
        <p:spPr>
          <a:xfrm>
            <a:off x="8001000" y="2702362"/>
            <a:ext cx="9402496" cy="2123665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rgbClr val="FFF3CD"/>
          </a:solidFill>
          <a:ln>
            <a:solidFill>
              <a:srgbClr val="FFF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CE9682C-B8B0-DD46-E08D-C3EDBF946854}"/>
              </a:ext>
            </a:extLst>
          </p:cNvPr>
          <p:cNvSpPr/>
          <p:nvPr/>
        </p:nvSpPr>
        <p:spPr>
          <a:xfrm>
            <a:off x="8077200" y="5130800"/>
            <a:ext cx="9192572" cy="2080763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BƯỚC 3: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DA7A4FC9-A7BF-FC7B-2601-EADBAD111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7465"/>
          <a:stretch/>
        </p:blipFill>
        <p:spPr>
          <a:xfrm>
            <a:off x="1920235" y="7433825"/>
            <a:ext cx="4738310" cy="3200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AE80353-7B86-4C75-9B02-5A12DB797FFD}"/>
              </a:ext>
            </a:extLst>
          </p:cNvPr>
          <p:cNvSpPr/>
          <p:nvPr/>
        </p:nvSpPr>
        <p:spPr>
          <a:xfrm>
            <a:off x="7680290" y="7376597"/>
            <a:ext cx="10455310" cy="2076998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Phối hợp tìm cách giải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43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2196178" flipH="1">
            <a:off x="17112824" y="576476"/>
            <a:ext cx="553369" cy="1196851"/>
          </a:xfrm>
          <a:custGeom>
            <a:avLst/>
            <a:gdLst/>
            <a:ahLst/>
            <a:cxnLst/>
            <a:rect l="l" t="t" r="r" b="b"/>
            <a:pathLst>
              <a:path w="498346" h="870473">
                <a:moveTo>
                  <a:pt x="498346" y="0"/>
                </a:moveTo>
                <a:lnTo>
                  <a:pt x="0" y="0"/>
                </a:lnTo>
                <a:lnTo>
                  <a:pt x="0" y="870473"/>
                </a:lnTo>
                <a:lnTo>
                  <a:pt x="498346" y="870473"/>
                </a:lnTo>
                <a:lnTo>
                  <a:pt x="4983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28600" y="16317"/>
            <a:ext cx="1345045" cy="1361535"/>
          </a:xfrm>
          <a:custGeom>
            <a:avLst/>
            <a:gdLst/>
            <a:ahLst/>
            <a:cxnLst/>
            <a:rect l="l" t="t" r="r" b="b"/>
            <a:pathLst>
              <a:path w="951357" h="951357">
                <a:moveTo>
                  <a:pt x="0" y="0"/>
                </a:moveTo>
                <a:lnTo>
                  <a:pt x="951356" y="0"/>
                </a:lnTo>
                <a:lnTo>
                  <a:pt x="951356" y="951357"/>
                </a:lnTo>
                <a:lnTo>
                  <a:pt x="0" y="951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567E0-F9CB-124B-5D3F-7C34D8D2232E}"/>
              </a:ext>
            </a:extLst>
          </p:cNvPr>
          <p:cNvGrpSpPr/>
          <p:nvPr/>
        </p:nvGrpSpPr>
        <p:grpSpPr>
          <a:xfrm>
            <a:off x="609600" y="408767"/>
            <a:ext cx="7070690" cy="8162754"/>
            <a:chOff x="-93593" y="-587426"/>
            <a:chExt cx="7070690" cy="85652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57C1B14-CB84-E55D-881D-FCFCFF251D83}"/>
                </a:ext>
              </a:extLst>
            </p:cNvPr>
            <p:cNvSpPr/>
            <p:nvPr/>
          </p:nvSpPr>
          <p:spPr>
            <a:xfrm>
              <a:off x="-93593" y="-195300"/>
              <a:ext cx="7070690" cy="81730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BƯỚC XỬ LÍ TÌNH </a:t>
              </a:r>
              <a:r>
                <a:rPr lang="vi-VN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 XÂM HẠI THÂN THỂ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64795C5-FB70-F333-87FC-6F6778BE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27606" y="-587426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BF8852-059F-26CE-D466-F3D1BDDACB3A}"/>
              </a:ext>
            </a:extLst>
          </p:cNvPr>
          <p:cNvSpPr/>
          <p:nvPr/>
        </p:nvSpPr>
        <p:spPr>
          <a:xfrm>
            <a:off x="8001000" y="305386"/>
            <a:ext cx="9268772" cy="2144932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ED214E2-7DFB-6F14-61B0-482F4F9CF47B}"/>
              </a:ext>
            </a:extLst>
          </p:cNvPr>
          <p:cNvSpPr/>
          <p:nvPr/>
        </p:nvSpPr>
        <p:spPr>
          <a:xfrm>
            <a:off x="8001000" y="2702362"/>
            <a:ext cx="9402496" cy="2123665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rgbClr val="FFF3CD"/>
          </a:solidFill>
          <a:ln>
            <a:solidFill>
              <a:srgbClr val="FFF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CE9682C-B8B0-DD46-E08D-C3EDBF946854}"/>
              </a:ext>
            </a:extLst>
          </p:cNvPr>
          <p:cNvSpPr/>
          <p:nvPr/>
        </p:nvSpPr>
        <p:spPr>
          <a:xfrm>
            <a:off x="8077200" y="5130800"/>
            <a:ext cx="9192572" cy="2080763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BƯỚC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b="1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DA7A4FC9-A7BF-FC7B-2601-EADBAD111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7465"/>
          <a:stretch/>
        </p:blipFill>
        <p:spPr>
          <a:xfrm>
            <a:off x="1920235" y="7433825"/>
            <a:ext cx="4738310" cy="3200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AE80353-7B86-4C75-9B02-5A12DB797FFD}"/>
              </a:ext>
            </a:extLst>
          </p:cNvPr>
          <p:cNvSpPr/>
          <p:nvPr/>
        </p:nvSpPr>
        <p:spPr>
          <a:xfrm>
            <a:off x="7680290" y="7376597"/>
            <a:ext cx="10455310" cy="2076998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Phối hợp tìm cách giải 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38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TÔI YÊU TÔI THƯƠ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42900"/>
            <a:ext cx="17449800" cy="90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66700"/>
            <a:ext cx="176784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13250"/>
            <a:ext cx="4038600" cy="8183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79" y="1713250"/>
            <a:ext cx="4396869" cy="818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961" y="1694200"/>
            <a:ext cx="4339720" cy="8214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6094" y="1713251"/>
            <a:ext cx="4191000" cy="8195348"/>
          </a:xfrm>
          <a:prstGeom prst="rect">
            <a:avLst/>
          </a:prstGeom>
        </p:spPr>
      </p:pic>
      <p:sp>
        <p:nvSpPr>
          <p:cNvPr id="7" name="Up Arrow Callout 6"/>
          <p:cNvSpPr/>
          <p:nvPr/>
        </p:nvSpPr>
        <p:spPr>
          <a:xfrm>
            <a:off x="972848" y="6098598"/>
            <a:ext cx="15773400" cy="3810000"/>
          </a:xfrm>
          <a:prstGeom prst="upArrow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28600" y="273627"/>
            <a:ext cx="17830800" cy="289560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TẮC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33400" y="3695700"/>
            <a:ext cx="5029200" cy="2362200"/>
          </a:xfrm>
          <a:prstGeom prst="roundRect">
            <a:avLst/>
          </a:prstGeom>
          <a:solidFill>
            <a:srgbClr val="FFF8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90600" y="45339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NGỪA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15000" y="3740727"/>
            <a:ext cx="6858000" cy="2362200"/>
          </a:xfrm>
          <a:prstGeom prst="roundRect">
            <a:avLst/>
          </a:prstGeom>
          <a:solidFill>
            <a:srgbClr val="FFF8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8800" y="4492079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– CAN THIỆP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877800" y="3771900"/>
            <a:ext cx="5029200" cy="2362200"/>
          </a:xfrm>
          <a:prstGeom prst="roundRect">
            <a:avLst/>
          </a:prstGeom>
          <a:solidFill>
            <a:srgbClr val="FFF8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82600" y="4533900"/>
            <a:ext cx="4620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- HỖ TRỢ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0600" y="6134100"/>
            <a:ext cx="762000" cy="1219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43200" y="7998123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96046" y="6145005"/>
            <a:ext cx="51954" cy="13606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7444126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TOÀN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291446" y="6134100"/>
            <a:ext cx="737754" cy="1193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72000" y="799812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KĨ NĂNG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228600" y="273627"/>
            <a:ext cx="17830800" cy="289560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66675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68961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6677891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BẢO VỆ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3787262"/>
            <a:ext cx="17210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 PHÒNG TRÁNH XÂM HẠI THÂN THỂ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82984" y="4907670"/>
            <a:ext cx="2189016" cy="153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940136" y="4994564"/>
            <a:ext cx="1371600" cy="16867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601200" y="4991100"/>
            <a:ext cx="685800" cy="1524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642272" y="6819900"/>
            <a:ext cx="3969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GIÚP ĐỠ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642272" y="4723748"/>
            <a:ext cx="1295400" cy="18675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35182" y="8078431"/>
            <a:ext cx="15454745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0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8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16706625" y="210219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02195" y="8630685"/>
            <a:ext cx="990600" cy="1656315"/>
          </a:xfrm>
          <a:custGeom>
            <a:avLst/>
            <a:gdLst/>
            <a:ahLst/>
            <a:cxnLst/>
            <a:rect l="l" t="t" r="r" b="b"/>
            <a:pathLst>
              <a:path w="1549301" h="2590017">
                <a:moveTo>
                  <a:pt x="0" y="0"/>
                </a:moveTo>
                <a:lnTo>
                  <a:pt x="1549301" y="0"/>
                </a:lnTo>
                <a:lnTo>
                  <a:pt x="1549301" y="2590017"/>
                </a:lnTo>
                <a:lnTo>
                  <a:pt x="0" y="259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468D69-99DB-BC96-B265-02593A86EF83}"/>
              </a:ext>
            </a:extLst>
          </p:cNvPr>
          <p:cNvGrpSpPr/>
          <p:nvPr/>
        </p:nvGrpSpPr>
        <p:grpSpPr>
          <a:xfrm>
            <a:off x="462023" y="495300"/>
            <a:ext cx="6014977" cy="9451516"/>
            <a:chOff x="1082620" y="2797730"/>
            <a:chExt cx="7289828" cy="591665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83537B8-05C6-3263-B143-9C5BA9254478}"/>
                </a:ext>
              </a:extLst>
            </p:cNvPr>
            <p:cNvGrpSpPr/>
            <p:nvPr/>
          </p:nvGrpSpPr>
          <p:grpSpPr>
            <a:xfrm>
              <a:off x="1082620" y="2797730"/>
              <a:ext cx="7289828" cy="5916656"/>
              <a:chOff x="9609642" y="2961653"/>
              <a:chExt cx="7289828" cy="5669443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7F041F2-004E-38D9-5ECB-D7CF0704E6D4}"/>
                  </a:ext>
                </a:extLst>
              </p:cNvPr>
              <p:cNvSpPr/>
              <p:nvPr/>
            </p:nvSpPr>
            <p:spPr>
              <a:xfrm>
                <a:off x="9778523" y="3485496"/>
                <a:ext cx="7120947" cy="5052554"/>
              </a:xfrm>
              <a:prstGeom prst="roundRect">
                <a:avLst/>
              </a:prstGeom>
              <a:solidFill>
                <a:srgbClr val="EEB7B0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150A39-5A74-6920-45AE-66E633375B92}"/>
                  </a:ext>
                </a:extLst>
              </p:cNvPr>
              <p:cNvSpPr/>
              <p:nvPr/>
            </p:nvSpPr>
            <p:spPr>
              <a:xfrm>
                <a:off x="9609642" y="3578543"/>
                <a:ext cx="7289828" cy="5052553"/>
              </a:xfrm>
              <a:prstGeom prst="roundRect">
                <a:avLst/>
              </a:prstGeom>
              <a:solidFill>
                <a:srgbClr val="FFFFFF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4750816-A25F-5C7B-7DAE-48C3988F10AA}"/>
                  </a:ext>
                </a:extLst>
              </p:cNvPr>
              <p:cNvSpPr/>
              <p:nvPr/>
            </p:nvSpPr>
            <p:spPr>
              <a:xfrm>
                <a:off x="11301242" y="2961653"/>
                <a:ext cx="3982419" cy="743519"/>
              </a:xfrm>
              <a:prstGeom prst="roundRect">
                <a:avLst/>
              </a:prstGeom>
              <a:solidFill>
                <a:srgbClr val="EEB7B0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r>
                  <a:rPr lang="en-US" sz="4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18B38F-E464-3AB3-A370-C81A9D64C315}"/>
                </a:ext>
              </a:extLst>
            </p:cNvPr>
            <p:cNvSpPr txBox="1"/>
            <p:nvPr/>
          </p:nvSpPr>
          <p:spPr>
            <a:xfrm>
              <a:off x="1452019" y="4069393"/>
              <a:ext cx="6735730" cy="2601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 smtClean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  <a:r>
                <a:rPr lang="en-US" sz="4400" dirty="0" smtClean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……………………………….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 smtClean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…………………………………..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 smtClean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…………………………………..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 smtClean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………………………………….</a:t>
              </a:r>
              <a:endParaRPr lang="vi-VN" sz="4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C4076178-FD2F-7ADA-05F7-8E248D570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60019" y="8157241"/>
            <a:ext cx="3117759" cy="17895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3537B8-05C6-3263-B143-9C5BA9254478}"/>
              </a:ext>
            </a:extLst>
          </p:cNvPr>
          <p:cNvGrpSpPr/>
          <p:nvPr/>
        </p:nvGrpSpPr>
        <p:grpSpPr>
          <a:xfrm>
            <a:off x="6616347" y="457200"/>
            <a:ext cx="5804253" cy="9361836"/>
            <a:chOff x="9154145" y="2957498"/>
            <a:chExt cx="8207077" cy="5615649"/>
          </a:xfrm>
        </p:grpSpPr>
        <p:sp>
          <p:nvSpPr>
            <p:cNvPr id="22" name="Rectangle: Rounded Corners 29">
              <a:extLst>
                <a:ext uri="{FF2B5EF4-FFF2-40B4-BE49-F238E27FC236}">
                  <a16:creationId xmlns:a16="http://schemas.microsoft.com/office/drawing/2014/main" id="{E7F041F2-004E-38D9-5ECB-D7CF0704E6D4}"/>
                </a:ext>
              </a:extLst>
            </p:cNvPr>
            <p:cNvSpPr/>
            <p:nvPr/>
          </p:nvSpPr>
          <p:spPr>
            <a:xfrm>
              <a:off x="9778523" y="3485496"/>
              <a:ext cx="7582699" cy="5052554"/>
            </a:xfrm>
            <a:prstGeom prst="roundRect">
              <a:avLst/>
            </a:prstGeom>
            <a:solidFill>
              <a:srgbClr val="EEB7B0"/>
            </a:solidFill>
            <a:ln w="1687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Rectangle: Rounded Corners 30">
              <a:extLst>
                <a:ext uri="{FF2B5EF4-FFF2-40B4-BE49-F238E27FC236}">
                  <a16:creationId xmlns:a16="http://schemas.microsoft.com/office/drawing/2014/main" id="{21150A39-5A74-6920-45AE-66E633375B92}"/>
                </a:ext>
              </a:extLst>
            </p:cNvPr>
            <p:cNvSpPr/>
            <p:nvPr/>
          </p:nvSpPr>
          <p:spPr>
            <a:xfrm>
              <a:off x="9154145" y="3520594"/>
              <a:ext cx="7582699" cy="5052553"/>
            </a:xfrm>
            <a:prstGeom prst="roundRect">
              <a:avLst/>
            </a:prstGeom>
            <a:solidFill>
              <a:srgbClr val="FFFFFF"/>
            </a:solidFill>
            <a:ln w="1687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Rectangle: Rounded Corners 31">
              <a:extLst>
                <a:ext uri="{FF2B5EF4-FFF2-40B4-BE49-F238E27FC236}">
                  <a16:creationId xmlns:a16="http://schemas.microsoft.com/office/drawing/2014/main" id="{F4750816-A25F-5C7B-7DAE-48C3988F10AA}"/>
                </a:ext>
              </a:extLst>
            </p:cNvPr>
            <p:cNvSpPr/>
            <p:nvPr/>
          </p:nvSpPr>
          <p:spPr>
            <a:xfrm>
              <a:off x="10507431" y="2957498"/>
              <a:ext cx="5331431" cy="743519"/>
            </a:xfrm>
            <a:prstGeom prst="roundRect">
              <a:avLst/>
            </a:prstGeom>
            <a:solidFill>
              <a:srgbClr val="EEB7B0"/>
            </a:solidFill>
            <a:ln w="1687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3537B8-05C6-3263-B143-9C5BA9254478}"/>
              </a:ext>
            </a:extLst>
          </p:cNvPr>
          <p:cNvGrpSpPr/>
          <p:nvPr/>
        </p:nvGrpSpPr>
        <p:grpSpPr>
          <a:xfrm>
            <a:off x="12235607" y="464127"/>
            <a:ext cx="5804253" cy="9354909"/>
            <a:chOff x="9154145" y="2961653"/>
            <a:chExt cx="8207077" cy="5611494"/>
          </a:xfrm>
        </p:grpSpPr>
        <p:sp>
          <p:nvSpPr>
            <p:cNvPr id="33" name="Rectangle: Rounded Corners 29">
              <a:extLst>
                <a:ext uri="{FF2B5EF4-FFF2-40B4-BE49-F238E27FC236}">
                  <a16:creationId xmlns:a16="http://schemas.microsoft.com/office/drawing/2014/main" id="{E7F041F2-004E-38D9-5ECB-D7CF0704E6D4}"/>
                </a:ext>
              </a:extLst>
            </p:cNvPr>
            <p:cNvSpPr/>
            <p:nvPr/>
          </p:nvSpPr>
          <p:spPr>
            <a:xfrm>
              <a:off x="9778523" y="3485496"/>
              <a:ext cx="7582699" cy="5052554"/>
            </a:xfrm>
            <a:prstGeom prst="roundRect">
              <a:avLst/>
            </a:prstGeom>
            <a:solidFill>
              <a:srgbClr val="EEB7B0"/>
            </a:solidFill>
            <a:ln w="1687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Rectangle: Rounded Corners 30">
              <a:extLst>
                <a:ext uri="{FF2B5EF4-FFF2-40B4-BE49-F238E27FC236}">
                  <a16:creationId xmlns:a16="http://schemas.microsoft.com/office/drawing/2014/main" id="{21150A39-5A74-6920-45AE-66E633375B92}"/>
                </a:ext>
              </a:extLst>
            </p:cNvPr>
            <p:cNvSpPr/>
            <p:nvPr/>
          </p:nvSpPr>
          <p:spPr>
            <a:xfrm>
              <a:off x="9154145" y="3520594"/>
              <a:ext cx="7582699" cy="5052553"/>
            </a:xfrm>
            <a:prstGeom prst="roundRect">
              <a:avLst/>
            </a:prstGeom>
            <a:solidFill>
              <a:srgbClr val="FFFFFF"/>
            </a:solidFill>
            <a:ln w="1687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Rectangle: Rounded Corners 31">
              <a:extLst>
                <a:ext uri="{FF2B5EF4-FFF2-40B4-BE49-F238E27FC236}">
                  <a16:creationId xmlns:a16="http://schemas.microsoft.com/office/drawing/2014/main" id="{F4750816-A25F-5C7B-7DAE-48C3988F10AA}"/>
                </a:ext>
              </a:extLst>
            </p:cNvPr>
            <p:cNvSpPr/>
            <p:nvPr/>
          </p:nvSpPr>
          <p:spPr>
            <a:xfrm>
              <a:off x="9612756" y="2961653"/>
              <a:ext cx="7124088" cy="743519"/>
            </a:xfrm>
            <a:prstGeom prst="roundRect">
              <a:avLst/>
            </a:prstGeom>
            <a:solidFill>
              <a:srgbClr val="EEB7B0"/>
            </a:solidFill>
            <a:ln w="1687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618B38F-E464-3AB3-A370-C81A9D64C315}"/>
              </a:ext>
            </a:extLst>
          </p:cNvPr>
          <p:cNvSpPr txBox="1"/>
          <p:nvPr/>
        </p:nvSpPr>
        <p:spPr>
          <a:xfrm>
            <a:off x="6567329" y="2526708"/>
            <a:ext cx="55577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……………………………….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…………………………………..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…………………………………..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………………………………….</a:t>
            </a:r>
            <a:endParaRPr lang="vi-VN" sz="4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18B38F-E464-3AB3-A370-C81A9D64C315}"/>
              </a:ext>
            </a:extLst>
          </p:cNvPr>
          <p:cNvSpPr txBox="1"/>
          <p:nvPr/>
        </p:nvSpPr>
        <p:spPr>
          <a:xfrm>
            <a:off x="12174127" y="2526708"/>
            <a:ext cx="55577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……………………………….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…………………………………..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…………………………………..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………………………………….</a:t>
            </a:r>
            <a:endParaRPr lang="vi-VN" sz="4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371" y="6972300"/>
            <a:ext cx="16996914" cy="2169825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rgbClr val="7030A0"/>
                </a:solidFill>
              </a:rPr>
              <a:t>=&gt; </a:t>
            </a:r>
            <a:r>
              <a:rPr lang="en-US" sz="4500" dirty="0" err="1" smtClean="0">
                <a:solidFill>
                  <a:srgbClr val="7030A0"/>
                </a:solidFill>
              </a:rPr>
              <a:t>Cần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có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kĩ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năng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ứng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xử</a:t>
            </a:r>
            <a:r>
              <a:rPr lang="en-US" sz="4500" dirty="0" smtClean="0">
                <a:solidFill>
                  <a:srgbClr val="7030A0"/>
                </a:solidFill>
              </a:rPr>
              <a:t>,  </a:t>
            </a:r>
            <a:r>
              <a:rPr lang="en-US" sz="4500" dirty="0" err="1" smtClean="0">
                <a:solidFill>
                  <a:srgbClr val="7030A0"/>
                </a:solidFill>
              </a:rPr>
              <a:t>kĩ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năng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kìm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chế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cảm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xúc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để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tránh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nguy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cơ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bị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xâm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hại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thân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thể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và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không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tham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gia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vào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những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hành</a:t>
            </a:r>
            <a:r>
              <a:rPr lang="en-US" sz="4500" dirty="0" smtClean="0">
                <a:solidFill>
                  <a:srgbClr val="7030A0"/>
                </a:solidFill>
              </a:rPr>
              <a:t> vi </a:t>
            </a:r>
            <a:r>
              <a:rPr lang="en-US" sz="4500" dirty="0" err="1" smtClean="0">
                <a:solidFill>
                  <a:srgbClr val="7030A0"/>
                </a:solidFill>
              </a:rPr>
              <a:t>xâm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hại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thân</a:t>
            </a:r>
            <a:r>
              <a:rPr lang="en-US" sz="4500" dirty="0" smtClean="0">
                <a:solidFill>
                  <a:srgbClr val="7030A0"/>
                </a:solidFill>
              </a:rPr>
              <a:t> </a:t>
            </a:r>
            <a:r>
              <a:rPr lang="en-US" sz="4500" dirty="0" err="1" smtClean="0">
                <a:solidFill>
                  <a:srgbClr val="7030A0"/>
                </a:solidFill>
              </a:rPr>
              <a:t>thể</a:t>
            </a:r>
            <a:r>
              <a:rPr lang="en-US" sz="45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7251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-3124200" y="-1336158"/>
            <a:ext cx="24917400" cy="11811000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990600" y="2781300"/>
            <a:ext cx="1630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altLang="zh-CN" sz="8800" b="1">
                <a:solidFill>
                  <a:srgbClr val="0000FF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mbria" panose="02040503050406030204" pitchFamily="18" charset="0"/>
              </a:rPr>
              <a:t>TRÂN TRỌNG BIẾT ƠN SỰ CÓ MẶT CỦA CÁC THẦY CÔ. </a:t>
            </a:r>
            <a:endParaRPr lang="zh-CN" altLang="en-US" sz="9900" b="1" dirty="0">
              <a:solidFill>
                <a:srgbClr val="0000FF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F535AB4-76CE-823D-99FA-F489DE3321DA}"/>
              </a:ext>
            </a:extLst>
          </p:cNvPr>
          <p:cNvGrpSpPr/>
          <p:nvPr/>
        </p:nvGrpSpPr>
        <p:grpSpPr>
          <a:xfrm>
            <a:off x="105785" y="136071"/>
            <a:ext cx="1275332" cy="1524000"/>
            <a:chOff x="6275849" y="1677448"/>
            <a:chExt cx="971443" cy="971443"/>
          </a:xfrm>
        </p:grpSpPr>
        <p:sp>
          <p:nvSpPr>
            <p:cNvPr id="15" name="Freeform 15"/>
            <p:cNvSpPr/>
            <p:nvPr/>
          </p:nvSpPr>
          <p:spPr>
            <a:xfrm>
              <a:off x="6275849" y="2056791"/>
              <a:ext cx="592100" cy="592100"/>
            </a:xfrm>
            <a:custGeom>
              <a:avLst/>
              <a:gdLst/>
              <a:ahLst/>
              <a:cxnLst/>
              <a:rect l="l" t="t" r="r" b="b"/>
              <a:pathLst>
                <a:path w="592100" h="592100">
                  <a:moveTo>
                    <a:pt x="0" y="0"/>
                  </a:moveTo>
                  <a:lnTo>
                    <a:pt x="592100" y="0"/>
                  </a:lnTo>
                  <a:lnTo>
                    <a:pt x="592100" y="592100"/>
                  </a:lnTo>
                  <a:lnTo>
                    <a:pt x="0" y="59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867949" y="1677448"/>
              <a:ext cx="379343" cy="379343"/>
            </a:xfrm>
            <a:custGeom>
              <a:avLst/>
              <a:gdLst/>
              <a:ahLst/>
              <a:cxnLst/>
              <a:rect l="l" t="t" r="r" b="b"/>
              <a:pathLst>
                <a:path w="379343" h="379343">
                  <a:moveTo>
                    <a:pt x="0" y="0"/>
                  </a:moveTo>
                  <a:lnTo>
                    <a:pt x="379343" y="0"/>
                  </a:lnTo>
                  <a:lnTo>
                    <a:pt x="379343" y="379343"/>
                  </a:lnTo>
                  <a:lnTo>
                    <a:pt x="0" y="379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5">
            <a:extLst>
              <a:ext uri="{FF2B5EF4-FFF2-40B4-BE49-F238E27FC236}">
                <a16:creationId xmlns:a16="http://schemas.microsoft.com/office/drawing/2014/main" id="{FFAF904F-00D7-0B7D-C834-2774718AD557}"/>
              </a:ext>
            </a:extLst>
          </p:cNvPr>
          <p:cNvSpPr/>
          <p:nvPr/>
        </p:nvSpPr>
        <p:spPr>
          <a:xfrm>
            <a:off x="697885" y="2247900"/>
            <a:ext cx="16980516" cy="746760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221200" y="8572500"/>
            <a:ext cx="990600" cy="1714500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17" y="8773886"/>
            <a:ext cx="1371600" cy="1524000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 descr="A group of kids standing next to letters&#10;&#10;Description automatically generated">
            <a:extLst>
              <a:ext uri="{FF2B5EF4-FFF2-40B4-BE49-F238E27FC236}">
                <a16:creationId xmlns:a16="http://schemas.microsoft.com/office/drawing/2014/main" id="{423F888A-7A38-7F23-7B0B-DE50D1502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426" y="-389198"/>
            <a:ext cx="2705207" cy="27052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1200" y="2409910"/>
            <a:ext cx="13996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8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52809-111F-903E-DD77-358640739753}"/>
              </a:ext>
            </a:extLst>
          </p:cNvPr>
          <p:cNvSpPr txBox="1"/>
          <p:nvPr/>
        </p:nvSpPr>
        <p:spPr>
          <a:xfrm>
            <a:off x="781948" y="3749861"/>
            <a:ext cx="16699692" cy="126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endParaRPr lang="en-US" sz="5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225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717662" flipH="1">
            <a:off x="16619975" y="89705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19479" y="4639291"/>
            <a:ext cx="17297399" cy="4943298"/>
            <a:chOff x="0" y="0"/>
            <a:chExt cx="4816593" cy="343685"/>
          </a:xfrm>
          <a:solidFill>
            <a:schemeClr val="accent1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F852809-111F-903E-DD77-358640739753}"/>
              </a:ext>
            </a:extLst>
          </p:cNvPr>
          <p:cNvSpPr txBox="1"/>
          <p:nvPr/>
        </p:nvSpPr>
        <p:spPr>
          <a:xfrm>
            <a:off x="619479" y="2287558"/>
            <a:ext cx="16699692" cy="126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5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endParaRPr lang="en-US" sz="5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0513" y="952500"/>
            <a:ext cx="13996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8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52809-111F-903E-DD77-358640739753}"/>
              </a:ext>
            </a:extLst>
          </p:cNvPr>
          <p:cNvSpPr txBox="1"/>
          <p:nvPr/>
        </p:nvSpPr>
        <p:spPr>
          <a:xfrm>
            <a:off x="619479" y="4129033"/>
            <a:ext cx="1669969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* PHẦN I:  </a:t>
            </a:r>
            <a:r>
              <a:rPr lang="en-US" sz="58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5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5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5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* PHẦN 2: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5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endParaRPr lang="en-US" sz="5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0" y="752821"/>
            <a:ext cx="16664290" cy="4390679"/>
            <a:chOff x="740727" y="1337261"/>
            <a:chExt cx="15528705" cy="380623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1555480" y="1337261"/>
              <a:ext cx="14713952" cy="3806239"/>
              <a:chOff x="1669048" y="1088882"/>
              <a:chExt cx="14713952" cy="3806239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1669048" y="2354762"/>
                <a:ext cx="14713952" cy="254035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269411" y="1088882"/>
                <a:ext cx="12252938" cy="105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LỚP</a:t>
                </a:r>
                <a:endParaRPr lang="en-US" sz="8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740727" y="2629274"/>
              <a:ext cx="2535443" cy="2298514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438400" y="2915028"/>
            <a:ext cx="1422589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9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9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9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9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9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9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sz="98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86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463556" y="657517"/>
            <a:ext cx="16997435" cy="3280385"/>
            <a:chOff x="624984" y="803247"/>
            <a:chExt cx="15839148" cy="4237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740727" y="803247"/>
              <a:ext cx="15723405" cy="4237345"/>
              <a:chOff x="854295" y="554868"/>
              <a:chExt cx="15723405" cy="4237345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854295" y="2297755"/>
                <a:ext cx="15723405" cy="249445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163213" y="554868"/>
                <a:ext cx="12252938" cy="105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LỚP</a:t>
                </a:r>
                <a:endParaRPr lang="en-US" sz="8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624984" y="2862655"/>
              <a:ext cx="2053291" cy="1861418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402862" y="2076845"/>
            <a:ext cx="14225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4495800" y="3700485"/>
            <a:ext cx="9395822" cy="5105400"/>
          </a:xfrm>
          <a:prstGeom prst="cloud">
            <a:avLst/>
          </a:prstGeom>
          <a:solidFill>
            <a:srgbClr val="FFD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B1350158-9F14-0FD9-3B56-3D86658CDFB6}"/>
              </a:ext>
            </a:extLst>
          </p:cNvPr>
          <p:cNvSpPr txBox="1"/>
          <p:nvPr/>
        </p:nvSpPr>
        <p:spPr>
          <a:xfrm>
            <a:off x="3810000" y="4473154"/>
            <a:ext cx="10767422" cy="249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1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  <a:endParaRPr lang="vi-VN" sz="1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62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463556" y="657517"/>
            <a:ext cx="16997435" cy="3280385"/>
            <a:chOff x="624984" y="803247"/>
            <a:chExt cx="15839148" cy="4237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740727" y="803247"/>
              <a:ext cx="15723405" cy="4237345"/>
              <a:chOff x="854295" y="554868"/>
              <a:chExt cx="15723405" cy="4237345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854295" y="2297755"/>
                <a:ext cx="15723405" cy="249445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163213" y="554868"/>
                <a:ext cx="12252938" cy="105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LỚP</a:t>
                </a:r>
                <a:endParaRPr lang="en-US" sz="8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624984" y="2862655"/>
              <a:ext cx="2053291" cy="1861418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402862" y="2076845"/>
            <a:ext cx="14225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Nhạc Rap đọc chậ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4314" y="4523547"/>
            <a:ext cx="7391399" cy="3180843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4466561" y="3750350"/>
            <a:ext cx="10591800" cy="472723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B1350158-9F14-0FD9-3B56-3D86658CDFB6}"/>
              </a:ext>
            </a:extLst>
          </p:cNvPr>
          <p:cNvSpPr txBox="1"/>
          <p:nvPr/>
        </p:nvSpPr>
        <p:spPr>
          <a:xfrm>
            <a:off x="4256303" y="4351127"/>
            <a:ext cx="10767422" cy="249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1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2</a:t>
            </a:r>
            <a:endParaRPr lang="vi-VN" sz="1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31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463556" y="657517"/>
            <a:ext cx="16997435" cy="3280385"/>
            <a:chOff x="624984" y="803247"/>
            <a:chExt cx="15839148" cy="4237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740727" y="803247"/>
              <a:ext cx="15723405" cy="4237345"/>
              <a:chOff x="854295" y="554868"/>
              <a:chExt cx="15723405" cy="4237345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854295" y="2297755"/>
                <a:ext cx="15723405" cy="249445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163213" y="554868"/>
                <a:ext cx="12252938" cy="105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 I: SINH HOẠT LỚP</a:t>
                </a:r>
                <a:endParaRPr lang="en-US" sz="8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624984" y="2862655"/>
              <a:ext cx="2053291" cy="1861418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6798-F674-D229-2889-A421EED9D0E9}"/>
              </a:ext>
            </a:extLst>
          </p:cNvPr>
          <p:cNvSpPr txBox="1"/>
          <p:nvPr/>
        </p:nvSpPr>
        <p:spPr>
          <a:xfrm>
            <a:off x="2402862" y="2076845"/>
            <a:ext cx="14225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88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sz="8800" b="1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4495800" y="3700485"/>
            <a:ext cx="9395822" cy="51054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B1350158-9F14-0FD9-3B56-3D86658CDFB6}"/>
              </a:ext>
            </a:extLst>
          </p:cNvPr>
          <p:cNvSpPr txBox="1"/>
          <p:nvPr/>
        </p:nvSpPr>
        <p:spPr>
          <a:xfrm>
            <a:off x="3810000" y="4473154"/>
            <a:ext cx="10767422" cy="249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1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3</a:t>
            </a:r>
            <a:endParaRPr lang="vi-VN" sz="1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18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1159</Words>
  <Application>Microsoft Office PowerPoint</Application>
  <PresentationFormat>Custom</PresentationFormat>
  <Paragraphs>133</Paragraphs>
  <Slides>34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Times New Roman</vt:lpstr>
      <vt:lpstr>Arial</vt:lpstr>
      <vt:lpstr>Segoe UI Black</vt:lpstr>
      <vt:lpstr>字魂115号-刀刀体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Pink Playful About Me Presentation</dc:title>
  <dc:creator>HP</dc:creator>
  <cp:lastModifiedBy>Admin</cp:lastModifiedBy>
  <cp:revision>65</cp:revision>
  <dcterms:created xsi:type="dcterms:W3CDTF">2006-08-16T00:00:00Z</dcterms:created>
  <dcterms:modified xsi:type="dcterms:W3CDTF">2025-03-19T05:36:11Z</dcterms:modified>
  <dc:identifier>DAFx2m7laB4</dc:identifier>
  <cp:contentStatus/>
</cp:coreProperties>
</file>